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Krona One"/>
      <p:regular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Google Sans Medium"/>
      <p:regular r:id="rId17"/>
      <p:bold r:id="rId18"/>
      <p:italic r:id="rId19"/>
      <p:boldItalic r:id="rId20"/>
    </p:embeddedFont>
    <p:embeddedFont>
      <p:font typeface="Google Sans"/>
      <p:regular r:id="rId21"/>
      <p:bold r:id="rId22"/>
      <p:italic r:id="rId23"/>
      <p:boldItalic r:id="rId24"/>
    </p:embeddedFont>
    <p:embeddedFont>
      <p:font typeface="Helvetica Neue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boldItalic.fntdata"/><Relationship Id="rId22" Type="http://schemas.openxmlformats.org/officeDocument/2006/relationships/font" Target="fonts/GoogleSans-bold.fntdata"/><Relationship Id="rId21" Type="http://schemas.openxmlformats.org/officeDocument/2006/relationships/font" Target="fonts/GoogleSans-regular.fntdata"/><Relationship Id="rId24" Type="http://schemas.openxmlformats.org/officeDocument/2006/relationships/font" Target="fonts/GoogleSans-boldItalic.fntdata"/><Relationship Id="rId23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bold.fntdata"/><Relationship Id="rId25" Type="http://schemas.openxmlformats.org/officeDocument/2006/relationships/font" Target="fonts/HelveticaNeueLight-regular.fntdata"/><Relationship Id="rId28" Type="http://schemas.openxmlformats.org/officeDocument/2006/relationships/font" Target="fonts/HelveticaNeueLight-boldItalic.fntdata"/><Relationship Id="rId27" Type="http://schemas.openxmlformats.org/officeDocument/2006/relationships/font" Target="fonts/HelveticaNeue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font" Target="fonts/KronaOne-regular.fntdata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GoogleSans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GoogleSansMedium-italic.fntdata"/><Relationship Id="rId18" Type="http://schemas.openxmlformats.org/officeDocument/2006/relationships/font" Target="fonts/GoogleSa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91d5dd8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e91d5dd8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0b93aa8e5_0_4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0b93aa8e5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0b93aa8e5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0b93aa8e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ed7a4ab24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0ed7a4ab24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ed7a4ab24_0_22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ed7a4ab24_0_2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e91d5dd80_0_7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3e91d5dd80_0_7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e45581a4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e45581a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_6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457200" y="1536250"/>
            <a:ext cx="5459100" cy="2069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4" y="460254"/>
            <a:ext cx="1370957" cy="260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5725" y="3688350"/>
            <a:ext cx="2004000" cy="99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Quote">
  <p:cSld name="CUSTOM_3_1_1_1_1_1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457200" y="1536250"/>
            <a:ext cx="6153900" cy="207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457200" y="3688250"/>
            <a:ext cx="4076700" cy="99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Large graphic">
  <p:cSld name="CUSTOM_3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457200" y="1536250"/>
            <a:ext cx="2688300" cy="996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1800"/>
            </a:lvl9pPr>
          </a:lstStyle>
          <a:p/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457200" y="2606050"/>
            <a:ext cx="2688300" cy="208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lain">
  <p:cSld name="CUSTOM_3_1_1_1_1_1_1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ark break">
  <p:cSld name="CUSTOM_3_1_1_1_1_1_1_1_1_1_1_1">
    <p:bg>
      <p:bgPr>
        <a:solidFill>
          <a:srgbClr val="20212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57175" y="1535400"/>
            <a:ext cx="5459100" cy="207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">
  <p:cSld name="CUSTOM_3_1_1_1_1_1_1_1_1_1_1_1_2">
    <p:bg>
      <p:bgPr>
        <a:solidFill>
          <a:srgbClr val="202124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6" name="Google Shape;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CUSTOM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83" name="Google Shape;83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4" name="Google Shape;84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ext / 2 Column">
  <p:cSld name="CUSTOM_6_2_3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8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49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grpSp>
        <p:nvGrpSpPr>
          <p:cNvPr id="94" name="Google Shape;94;p18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95" name="Google Shape;95;p18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96" name="Google Shape;96;p18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97" name="Google Shape;97;p18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18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18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18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" name="Google Shape;101;p18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02" name="Google Shape;102;p18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grpSp>
              <p:nvGrpSpPr>
                <p:cNvPr id="103" name="Google Shape;103;p18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04" name="Google Shape;104;p18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09" name="Google Shape;109;p18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6" name="Google Shape;116;p19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21" name="Google Shape;121;p19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">
  <p:cSld name="CUSTOM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itle left/middle">
  <p:cSld name="CUSTOM_2_4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175" y="1536250"/>
            <a:ext cx="26883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Statement">
  <p:cSld name="CUSTOM_2_4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175" y="1536250"/>
            <a:ext cx="54591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Callout">
  <p:cSld name="CUSTOM_2_3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57175" y="2606050"/>
            <a:ext cx="4077000" cy="208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457175" y="1536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wo columns">
  <p:cSld name="CUSTOM_2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Three columns">
  <p:cSld name="CUSTOM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5717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322782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3" type="body"/>
          </p:nvPr>
        </p:nvSpPr>
        <p:spPr>
          <a:xfrm>
            <a:off x="5998550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Four columns">
  <p:cSld name="CUSTOM_3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2533941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3" type="body"/>
          </p:nvPr>
        </p:nvSpPr>
        <p:spPr>
          <a:xfrm>
            <a:off x="4610318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4" type="body"/>
          </p:nvPr>
        </p:nvSpPr>
        <p:spPr>
          <a:xfrm>
            <a:off x="66867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175" y="460250"/>
            <a:ext cx="61539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175" y="1536250"/>
            <a:ext cx="61539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0">
          <p15:clr>
            <a:schemeClr val="accent1"/>
          </p15:clr>
        </p15:guide>
        <p15:guide id="2" orient="horz" pos="920">
          <p15:clr>
            <a:schemeClr val="accent1"/>
          </p15:clr>
        </p15:guide>
        <p15:guide id="3" orient="horz" pos="968">
          <p15:clr>
            <a:schemeClr val="accent1"/>
          </p15:clr>
        </p15:guide>
        <p15:guide id="4" orient="horz" pos="1596">
          <p15:clr>
            <a:schemeClr val="accent1"/>
          </p15:clr>
        </p15:guide>
        <p15:guide id="5" orient="horz" pos="1642">
          <p15:clr>
            <a:schemeClr val="accent1"/>
          </p15:clr>
        </p15:guide>
        <p15:guide id="6" orient="horz" pos="2275">
          <p15:clr>
            <a:schemeClr val="accent1"/>
          </p15:clr>
        </p15:guide>
        <p15:guide id="7" orient="horz" pos="2323">
          <p15:clr>
            <a:schemeClr val="accent1"/>
          </p15:clr>
        </p15:guide>
        <p15:guide id="8" pos="288">
          <p15:clr>
            <a:schemeClr val="accent1"/>
          </p15:clr>
        </p15:guide>
        <p15:guide id="9" pos="1549">
          <p15:clr>
            <a:schemeClr val="accent1"/>
          </p15:clr>
        </p15:guide>
        <p15:guide id="10" pos="1596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3">
          <p15:clr>
            <a:schemeClr val="accent2"/>
          </p15:clr>
        </p15:guide>
        <p15:guide id="13" pos="2856">
          <p15:clr>
            <a:schemeClr val="accent1"/>
          </p15:clr>
        </p15:guide>
        <p15:guide id="14" pos="2904">
          <p15:clr>
            <a:schemeClr val="accent1"/>
          </p15:clr>
        </p15:guide>
        <p15:guide id="15" pos="3727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64">
          <p15:clr>
            <a:schemeClr val="accent1"/>
          </p15:clr>
        </p15:guide>
        <p15:guide id="18" pos="4211">
          <p15:clr>
            <a:schemeClr val="accent1"/>
          </p15:clr>
        </p15:guide>
        <p15:guide id="19" pos="5472">
          <p15:clr>
            <a:schemeClr val="accent1"/>
          </p15:clr>
        </p15:guide>
        <p15:guide id="20" orient="horz" pos="2953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Minnesota Interstate Traffic Volume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2398775" y="1474450"/>
            <a:ext cx="2756700" cy="38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An in-depth analysis of traffic patterns on our interstate highways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9" name="Google Shape;129;p20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130" name="Google Shape;130;p20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" name="Google Shape;131;p20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132" name="Google Shape;132;p20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" name="Google Shape;133;p20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134" name="Google Shape;134;p20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20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20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20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20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20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20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20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20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20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20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0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0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0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0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20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20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20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20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20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20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20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20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20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20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20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20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20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0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0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0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0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0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0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0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0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0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0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0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0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0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0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0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0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0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0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0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0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0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0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0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71" y="3401892"/>
            <a:ext cx="275662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380975" y="390625"/>
            <a:ext cx="519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Traffic congestion continues to grow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454038" y="2682241"/>
            <a:ext cx="356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… with no end in sight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52625"/>
            <a:ext cx="4713044" cy="35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869" y="710704"/>
            <a:ext cx="3149928" cy="177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>
            <a:off x="3573888" y="1515825"/>
            <a:ext cx="1996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>
            <p:ph idx="4294967295" type="title"/>
          </p:nvPr>
        </p:nvSpPr>
        <p:spPr>
          <a:xfrm>
            <a:off x="3689088" y="1946700"/>
            <a:ext cx="18300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Weather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Weather can have an impact on many things, including traffic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22"/>
          <p:cNvSpPr txBox="1"/>
          <p:nvPr>
            <p:ph idx="4294967295" type="title"/>
          </p:nvPr>
        </p:nvSpPr>
        <p:spPr>
          <a:xfrm>
            <a:off x="638150" y="460250"/>
            <a:ext cx="8187900" cy="35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Analyzing the data in 3 </a:t>
            </a:r>
            <a:r>
              <a:rPr lang="en" sz="2400">
                <a:solidFill>
                  <a:srgbClr val="252629"/>
                </a:solidFill>
              </a:rPr>
              <a:t>distinct</a:t>
            </a:r>
            <a:r>
              <a:rPr lang="en" sz="2400">
                <a:solidFill>
                  <a:srgbClr val="252629"/>
                </a:solidFill>
              </a:rPr>
              <a:t> charts</a:t>
            </a:r>
            <a:endParaRPr sz="2400">
              <a:solidFill>
                <a:srgbClr val="25262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62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629"/>
              </a:solidFill>
            </a:endParaRPr>
          </a:p>
        </p:txBody>
      </p:sp>
      <p:cxnSp>
        <p:nvCxnSpPr>
          <p:cNvPr id="201" name="Google Shape;201;p22"/>
          <p:cNvCxnSpPr/>
          <p:nvPr/>
        </p:nvCxnSpPr>
        <p:spPr>
          <a:xfrm>
            <a:off x="3635875" y="2249622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/>
          <p:nvPr/>
        </p:nvSpPr>
        <p:spPr>
          <a:xfrm>
            <a:off x="6315250" y="1536250"/>
            <a:ext cx="1945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idx="4294967295" type="title"/>
          </p:nvPr>
        </p:nvSpPr>
        <p:spPr>
          <a:xfrm>
            <a:off x="6372850" y="1967125"/>
            <a:ext cx="18300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Holiday Travel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Our roads may see more travelers (including out of state) than expected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04" name="Google Shape;204;p22"/>
          <p:cNvCxnSpPr/>
          <p:nvPr/>
        </p:nvCxnSpPr>
        <p:spPr>
          <a:xfrm>
            <a:off x="6372863" y="2270047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2"/>
          <p:cNvSpPr/>
          <p:nvPr/>
        </p:nvSpPr>
        <p:spPr>
          <a:xfrm>
            <a:off x="832550" y="1515825"/>
            <a:ext cx="1996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2"/>
          <p:cNvCxnSpPr/>
          <p:nvPr/>
        </p:nvCxnSpPr>
        <p:spPr>
          <a:xfrm>
            <a:off x="909438" y="2249610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2"/>
          <p:cNvSpPr txBox="1"/>
          <p:nvPr>
            <p:ph idx="4294967295" type="title"/>
          </p:nvPr>
        </p:nvSpPr>
        <p:spPr>
          <a:xfrm>
            <a:off x="963750" y="1946688"/>
            <a:ext cx="17214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Monthly Volumes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Viewing the monthly traffic patterns allows to find any potential trends by month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75" y="1567875"/>
            <a:ext cx="352199" cy="3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699" y="1575425"/>
            <a:ext cx="302699" cy="3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820" y="1575425"/>
            <a:ext cx="512050" cy="33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Monthly traffic volumes</a:t>
            </a:r>
            <a:endParaRPr>
              <a:solidFill>
                <a:srgbClr val="252629"/>
              </a:solidFill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 rotWithShape="1">
          <a:blip r:embed="rId3">
            <a:alphaModFix/>
          </a:blip>
          <a:srcRect b="14646" l="0" r="47418" t="0"/>
          <a:stretch/>
        </p:blipFill>
        <p:spPr>
          <a:xfrm>
            <a:off x="4566325" y="930725"/>
            <a:ext cx="3763726" cy="3436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12192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August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Highest volume, possible end of summer seasonal traffic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1219200" y="185171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February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Lowest volume, best possible month for construction changes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1219200" y="2817074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April - Significant decrease in 2018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0" name="Google Shape;220;p23"/>
          <p:cNvCxnSpPr/>
          <p:nvPr/>
        </p:nvCxnSpPr>
        <p:spPr>
          <a:xfrm>
            <a:off x="12192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3"/>
          <p:cNvCxnSpPr/>
          <p:nvPr/>
        </p:nvCxnSpPr>
        <p:spPr>
          <a:xfrm>
            <a:off x="1219204" y="200411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3"/>
          <p:cNvCxnSpPr/>
          <p:nvPr/>
        </p:nvCxnSpPr>
        <p:spPr>
          <a:xfrm>
            <a:off x="1219204" y="2969474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3"/>
          <p:cNvSpPr txBox="1"/>
          <p:nvPr/>
        </p:nvSpPr>
        <p:spPr>
          <a:xfrm>
            <a:off x="1219200" y="3597900"/>
            <a:ext cx="30480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Fairly consistent/predictable patterns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4" name="Google Shape;224;p23"/>
          <p:cNvCxnSpPr/>
          <p:nvPr/>
        </p:nvCxnSpPr>
        <p:spPr>
          <a:xfrm>
            <a:off x="1219204" y="3750299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53340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Snow vs. Rain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is surprising but also shows our preparedness for snow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5334000" y="185171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What can we do to help with rain?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935725" y="886349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Clear/Cloudy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doesn’t seem to provide enough detail for action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2" name="Google Shape;232;p24"/>
          <p:cNvCxnSpPr/>
          <p:nvPr/>
        </p:nvCxnSpPr>
        <p:spPr>
          <a:xfrm>
            <a:off x="53340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4"/>
          <p:cNvCxnSpPr/>
          <p:nvPr/>
        </p:nvCxnSpPr>
        <p:spPr>
          <a:xfrm>
            <a:off x="5334004" y="200411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4"/>
          <p:cNvCxnSpPr/>
          <p:nvPr/>
        </p:nvCxnSpPr>
        <p:spPr>
          <a:xfrm>
            <a:off x="935729" y="1038749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4"/>
          <p:cNvSpPr txBox="1"/>
          <p:nvPr/>
        </p:nvSpPr>
        <p:spPr>
          <a:xfrm>
            <a:off x="935725" y="1819575"/>
            <a:ext cx="30480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Precipitation</a:t>
            </a: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shows the highest impact of other weather patterns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6" name="Google Shape;236;p24"/>
          <p:cNvCxnSpPr/>
          <p:nvPr/>
        </p:nvCxnSpPr>
        <p:spPr>
          <a:xfrm>
            <a:off x="935729" y="1971974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4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What role does </a:t>
            </a:r>
            <a:r>
              <a:rPr lang="en" sz="2400">
                <a:solidFill>
                  <a:srgbClr val="252629"/>
                </a:solidFill>
              </a:rPr>
              <a:t>weather play?</a:t>
            </a:r>
            <a:endParaRPr>
              <a:solidFill>
                <a:srgbClr val="252629"/>
              </a:solidFill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313" y="2712013"/>
            <a:ext cx="6217470" cy="218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Holiday</a:t>
            </a:r>
            <a:r>
              <a:rPr lang="en" sz="2400">
                <a:solidFill>
                  <a:srgbClr val="252629"/>
                </a:solidFill>
              </a:rPr>
              <a:t> Travel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49530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August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State fair starting in August 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4953000" y="162311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January</a:t>
            </a: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 traffic on New Years and Martin Luther King Jr. Day contribute to most of January’s total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4953000" y="2817074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Most holidays have little impact to traffic volumes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7" name="Google Shape;247;p25"/>
          <p:cNvCxnSpPr/>
          <p:nvPr/>
        </p:nvCxnSpPr>
        <p:spPr>
          <a:xfrm>
            <a:off x="49530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5"/>
          <p:cNvCxnSpPr/>
          <p:nvPr/>
        </p:nvCxnSpPr>
        <p:spPr>
          <a:xfrm>
            <a:off x="4953004" y="177551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5"/>
          <p:cNvCxnSpPr/>
          <p:nvPr/>
        </p:nvCxnSpPr>
        <p:spPr>
          <a:xfrm>
            <a:off x="4953004" y="2969474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54" y="1048713"/>
            <a:ext cx="297180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/>
        </p:nvSpPr>
        <p:spPr>
          <a:xfrm>
            <a:off x="3451225" y="819725"/>
            <a:ext cx="23178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sz="39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ud 2020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